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FD9"/>
    <a:srgbClr val="AEBEB3"/>
    <a:srgbClr val="CE9948"/>
    <a:srgbClr val="FFFFFF"/>
    <a:srgbClr val="D5A872"/>
    <a:srgbClr val="9B7B6A"/>
    <a:srgbClr val="7495B0"/>
    <a:srgbClr val="9FB6C9"/>
    <a:srgbClr val="AEBE97"/>
    <a:srgbClr val="648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5169E-DCA9-4E2F-BFC3-B3BA8AFB73C8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56EF-BC5E-4CA5-A63C-245532773FB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50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8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52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3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7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95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1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08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95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58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3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9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E077B-4E19-4181-84F6-CCADA9540BD7}" type="datetimeFigureOut">
              <a:rPr lang="en-GB" smtClean="0"/>
              <a:t>20/01/2022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58BC-68D4-4369-A4A2-ECC4A10ECC81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43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0" y="1366897"/>
            <a:ext cx="10401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Tokyo </a:t>
            </a:r>
          </a:p>
          <a:p>
            <a:r>
              <a:rPr lang="en-GB" sz="4000" dirty="0">
                <a:solidFill>
                  <a:schemeClr val="bg1"/>
                </a:solidFill>
                <a:latin typeface="Leitura Display Roman" panose="02000503000000020004" pitchFamily="50" charset="0"/>
              </a:rPr>
              <a:t>Heavy rains and water management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3429000"/>
            <a:ext cx="12192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Arthur Guillot – Le Goff </a:t>
            </a:r>
          </a:p>
          <a:p>
            <a:endParaRPr lang="fr-FR" sz="24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2400" b="1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2400" b="1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Spatial planning for flood protection - University of Ljubljana</a:t>
            </a:r>
            <a:b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GB" i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Autumn semester of 2021</a:t>
            </a:r>
            <a:endParaRPr lang="en-GB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35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66339" y="6435524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2D2F32"/>
                </a:solidFill>
                <a:latin typeface="Leitura Display Roman" panose="02000503000000020004" pitchFamily="50" charset="0"/>
              </a:rPr>
              <a:t>10</a:t>
            </a:fld>
            <a:endParaRPr lang="en-GB" sz="1800" dirty="0">
              <a:solidFill>
                <a:srgbClr val="2D2F3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071255" y="3429000"/>
            <a:ext cx="2824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hazard map released by five wards in eastern Tokyo (Prefecture of Tokyo)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44" y="655369"/>
            <a:ext cx="5950511" cy="61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AEBEB3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Super levee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11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a super-levee on the Edogawa in Tokyo (William </a:t>
            </a:r>
            <a:r>
              <a:rPr lang="en-GB" sz="1400" i="1" dirty="0" err="1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Veerbeek</a:t>
            </a:r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65" y="2147784"/>
            <a:ext cx="4517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High standard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improved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levee</a:t>
            </a:r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Multifonctional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design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90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7495B0"/>
          </a:solidFill>
          <a:ln>
            <a:solidFill>
              <a:srgbClr val="9FB6C9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Gates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12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the </a:t>
            </a:r>
            <a:r>
              <a:rPr lang="en-GB" sz="1400" i="1" dirty="0" err="1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Iwabuchi</a:t>
            </a:r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Sluice Gate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1107986"/>
            <a:ext cx="4517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arious channels operating through large gates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Unpredictable flood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protects the whole of eastern Tokyo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94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15" y="1107986"/>
            <a:ext cx="7666685" cy="575001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9B7B6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Tank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401063" y="6399173"/>
            <a:ext cx="663204" cy="329913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FFFFFF"/>
                </a:solidFill>
                <a:latin typeface="Leitura Display Roman" panose="02000503000000020004" pitchFamily="50" charset="0"/>
              </a:rPr>
              <a:t>13</a:t>
            </a:fld>
            <a:endParaRPr lang="en-GB" sz="1800" dirty="0">
              <a:solidFill>
                <a:srgbClr val="FFFFFF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750462" y="1261865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of the </a:t>
            </a:r>
            <a:r>
              <a:rPr lang="en-GB" sz="1400" i="1" dirty="0" err="1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Kasukabe</a:t>
            </a:r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surge tank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0" y="1107986"/>
            <a:ext cx="4517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break the momentum of the rainwater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manage a one in a 200-year flood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saved $1.1 billion since it was commissioned in 2006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409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CE9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Image 5" descr="https://images.vice.com/vice/images/articles/meta/2016/08/22/writers-block-how-tokyo-became-asias-graffiti-capital-1471886928.jpg?crop=1xw:0.5681818181818182xh;center,cent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81201"/>
            <a:ext cx="12192001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>
                <a:solidFill>
                  <a:srgbClr val="FFFFFF"/>
                </a:solidFill>
                <a:latin typeface="Leitura Display Roman" panose="02000503000000020004" pitchFamily="50" charset="0"/>
                <a:ea typeface="Microsoft JhengHei UI" panose="020B0604030504040204" pitchFamily="34" charset="-120"/>
              </a:rPr>
              <a:t>Conclusion</a:t>
            </a:r>
            <a:endParaRPr lang="en-GB" dirty="0">
              <a:solidFill>
                <a:srgbClr val="FFFFFF"/>
              </a:solidFill>
              <a:latin typeface="Leitura Display Roman" panose="02000503000000020004" pitchFamily="50" charset="0"/>
              <a:ea typeface="Microsoft JhengHei UI" panose="020B0604030504040204" pitchFamily="34" charset="-12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42696" y="6541591"/>
            <a:ext cx="3449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WANTO, Painting a fill-in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19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CE9948"/>
                </a:solidFill>
                <a:latin typeface="Leitura Display Roman" panose="02000503000000020004" pitchFamily="50" charset="0"/>
                <a:ea typeface="Microsoft JhengHei UI" panose="020B0604030504040204" pitchFamily="34" charset="-120"/>
              </a:rPr>
              <a:t>Table of contents </a:t>
            </a:r>
            <a:endParaRPr lang="en-GB" dirty="0">
              <a:solidFill>
                <a:srgbClr val="CE9948"/>
              </a:solidFill>
              <a:latin typeface="Leitura Display Roman" panose="02000503000000020004" pitchFamily="50" charset="0"/>
              <a:ea typeface="Microsoft JhengHei UI" panose="020B0604030504040204" pitchFamily="34" charset="-12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63869" y="1892911"/>
            <a:ext cx="104276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</a:t>
            </a:r>
            <a:r>
              <a:rPr lang="fr-FR" sz="3200" dirty="0" err="1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J</a:t>
            </a:r>
            <a:r>
              <a:rPr lang="fr-FR" sz="320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apan 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nature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paradox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Tokyo the 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boiling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drowning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city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Water management in the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biggest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megacity</a:t>
            </a:r>
            <a:endParaRPr lang="en-GB" sz="320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028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2457" y="1466849"/>
            <a:ext cx="11867086" cy="392430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3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2458" y="5495192"/>
            <a:ext cx="11867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Edo city stamp and nowadays Tokyo skyline (Wikipedia, Jan Christopher </a:t>
            </a:r>
            <a:r>
              <a:rPr lang="en-GB" sz="1400" i="1" dirty="0" err="1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Becke</a:t>
            </a:r>
            <a:r>
              <a:rPr lang="en-GB" sz="1400" i="1" dirty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Japan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nature paradox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7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323089" y="1869762"/>
            <a:ext cx="6864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Kami, the source of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disasters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ealth and the burden of the monsoon</a:t>
            </a:r>
          </a:p>
          <a:p>
            <a:endParaRPr lang="fr-FR" sz="3200" dirty="0" smtClean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Otarcism</a:t>
            </a:r>
            <a:r>
              <a:rPr lang="en-GB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the acceptance of foreign technology </a:t>
            </a:r>
            <a:endParaRPr lang="en-GB" sz="3200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fr-FR" sz="3200" dirty="0" err="1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Japan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nature paradox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92" y="584774"/>
            <a:ext cx="4197583" cy="62963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005991" y="6130911"/>
            <a:ext cx="4186007" cy="738664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Namazu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to </a:t>
            </a:r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Kaname-ishi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or '</a:t>
            </a:r>
            <a:r>
              <a:rPr lang="en-GB" sz="1400" i="1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Namazu</a:t>
            </a:r>
            <a:r>
              <a:rPr lang="en-GB" sz="1400" i="1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the Foundation Stone', (1855), artist unknown. Source: Tokyo Metropolitan Library</a:t>
            </a:r>
            <a:endParaRPr lang="en-GB" sz="1400" i="1" dirty="0">
              <a:solidFill>
                <a:srgbClr val="2D2F3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0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1" y="751330"/>
            <a:ext cx="8467461" cy="60141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5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9705952" y="5811330"/>
            <a:ext cx="2184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Average annual temperature measured at the WMO weather station in Tokyo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6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66800" y="4271029"/>
            <a:ext cx="1005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Histogram of rainfall per decade measured at the WMO weather station in Tokyo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77375"/>
            <a:ext cx="10058400" cy="35936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66800" y="4763205"/>
            <a:ext cx="11244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Rainfalls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more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than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inches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(50cm),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increase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30%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inches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(76cm), </a:t>
            </a:r>
            <a:r>
              <a:rPr lang="fr-FR" sz="3200" dirty="0" err="1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increase</a:t>
            </a:r>
            <a:r>
              <a:rPr lang="fr-FR" sz="3200" dirty="0" smtClean="0">
                <a:solidFill>
                  <a:srgbClr val="2D2F3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of 70%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7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95687" y="6226686"/>
            <a:ext cx="1000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Schematic illustration of the impact of urban temperature rise on precipitation and relevant process (from N. Seino et al. / Urban Climate 23 (2018) 8–35)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648297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The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path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between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urbanization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and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heavy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rains</a:t>
            </a:r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87" y="1404734"/>
            <a:ext cx="10000625" cy="48724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The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boiling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drowning</a:t>
            </a:r>
            <a:r>
              <a:rPr lang="fr-FR" sz="320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 </a:t>
            </a:r>
            <a:r>
              <a:rPr lang="fr-FR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city</a:t>
            </a:r>
            <a:endParaRPr lang="en-GB" sz="3200">
              <a:solidFill>
                <a:schemeClr val="bg1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D5A872"/>
                </a:solidFill>
                <a:latin typeface="Leitura Display Roman" panose="02000503000000020004" pitchFamily="50" charset="0"/>
              </a:rPr>
              <a:t>8</a:t>
            </a:fld>
            <a:endParaRPr lang="en-GB" sz="1800" dirty="0">
              <a:solidFill>
                <a:srgbClr val="D5A87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95687" y="6226686"/>
            <a:ext cx="1000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>
                <a:solidFill>
                  <a:srgbClr val="64829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Map displaying the simulated rainfall amount in the case of very dense urbanisation minus the simulated rainfall amount where urbanisation is low (results reduced to a percentage)</a:t>
            </a:r>
            <a:endParaRPr lang="en-GB" sz="1400" i="1" dirty="0">
              <a:solidFill>
                <a:srgbClr val="64829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584766"/>
            <a:ext cx="12192000" cy="523220"/>
          </a:xfrm>
          <a:prstGeom prst="rect">
            <a:avLst/>
          </a:prstGeom>
          <a:solidFill>
            <a:srgbClr val="648297"/>
          </a:solidFill>
        </p:spPr>
        <p:txBody>
          <a:bodyPr wrap="square" rtlCol="0">
            <a:spAutoFit/>
          </a:bodyPr>
          <a:lstStyle/>
          <a:p>
            <a:pPr algn="r"/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take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fr-FR" sz="2800" b="1" dirty="0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is</a:t>
            </a:r>
            <a:r>
              <a:rPr lang="fr-FR" sz="2800" b="1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all </a:t>
            </a:r>
            <a:r>
              <a:rPr lang="fr-FR" sz="2800" b="1" err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we</a:t>
            </a:r>
            <a:r>
              <a:rPr lang="fr-FR" sz="2800" b="1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need</a:t>
            </a:r>
            <a:endParaRPr lang="en-GB" sz="2800" b="1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12" y="1270561"/>
            <a:ext cx="5631574" cy="49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t="21385" b="1493"/>
          <a:stretch/>
        </p:blipFill>
        <p:spPr>
          <a:xfrm>
            <a:off x="-43414" y="584774"/>
            <a:ext cx="12372797" cy="633477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CE9948"/>
          </a:solidFill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Leitura Display Roman" panose="02000503000000020004" pitchFamily="50" charset="0"/>
              </a:rPr>
              <a:t>Water management in the biggest megacity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8881" y="6400312"/>
            <a:ext cx="310662" cy="365125"/>
          </a:xfrm>
        </p:spPr>
        <p:txBody>
          <a:bodyPr/>
          <a:lstStyle/>
          <a:p>
            <a:fld id="{07C058BC-68D4-4369-A4A2-ECC4A10ECC81}" type="slidenum">
              <a:rPr lang="en-GB" sz="1800" smtClean="0">
                <a:solidFill>
                  <a:srgbClr val="2D2F32"/>
                </a:solidFill>
                <a:latin typeface="Leitura Display Roman" panose="02000503000000020004" pitchFamily="50" charset="0"/>
              </a:rPr>
              <a:t>9</a:t>
            </a:fld>
            <a:endParaRPr lang="en-GB" sz="1800" dirty="0">
              <a:solidFill>
                <a:srgbClr val="2D2F32"/>
              </a:solidFill>
              <a:latin typeface="Leitura Display Roman" panose="02000503000000020004" pitchFamily="50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0" y="6532638"/>
            <a:ext cx="1000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Photo taken from a Kyodo News helicopter on Saturday shows a residential area of Kurashiki</a:t>
            </a:r>
            <a:endParaRPr lang="en-GB" sz="1400" i="1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87605" y="1400537"/>
            <a:ext cx="694481" cy="462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7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391</Words>
  <Application>Microsoft Office PowerPoint</Application>
  <PresentationFormat>Grand écran</PresentationFormat>
  <Paragraphs>78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Microsoft JhengHei UI</vt:lpstr>
      <vt:lpstr>Arial</vt:lpstr>
      <vt:lpstr>Calibri</vt:lpstr>
      <vt:lpstr>Calibri Light</vt:lpstr>
      <vt:lpstr>Leitura Display Roman</vt:lpstr>
      <vt:lpstr>Thème Office</vt:lpstr>
      <vt:lpstr>Présentation PowerPoint</vt:lpstr>
      <vt:lpstr>Table of contents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Arthur Guillot - Le Goff</dc:creator>
  <cp:lastModifiedBy>Arthur Guillot - Le Goff</cp:lastModifiedBy>
  <cp:revision>11</cp:revision>
  <dcterms:created xsi:type="dcterms:W3CDTF">2022-01-19T13:36:42Z</dcterms:created>
  <dcterms:modified xsi:type="dcterms:W3CDTF">2022-01-20T11:26:08Z</dcterms:modified>
</cp:coreProperties>
</file>